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5" r:id="rId3"/>
    <p:sldId id="297" r:id="rId4"/>
    <p:sldId id="292" r:id="rId5"/>
    <p:sldId id="298" r:id="rId6"/>
    <p:sldId id="293" r:id="rId7"/>
    <p:sldId id="294" r:id="rId8"/>
    <p:sldId id="295" r:id="rId9"/>
    <p:sldId id="296" r:id="rId10"/>
    <p:sldId id="302" r:id="rId11"/>
    <p:sldId id="301" r:id="rId12"/>
    <p:sldId id="303" r:id="rId13"/>
    <p:sldId id="299" r:id="rId14"/>
    <p:sldId id="304" r:id="rId15"/>
    <p:sldId id="306" r:id="rId16"/>
    <p:sldId id="307" r:id="rId17"/>
    <p:sldId id="308" r:id="rId18"/>
    <p:sldId id="310" r:id="rId19"/>
    <p:sldId id="311" r:id="rId20"/>
    <p:sldId id="312" r:id="rId21"/>
    <p:sldId id="313" r:id="rId22"/>
    <p:sldId id="27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원 희지" initials="원희" lastIdx="3" clrIdx="0">
    <p:extLst>
      <p:ext uri="{19B8F6BF-5375-455C-9EA6-DF929625EA0E}">
        <p15:presenceInfo xmlns:p15="http://schemas.microsoft.com/office/powerpoint/2012/main" userId="13620de3890b1e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3467" autoAdjust="0"/>
  </p:normalViewPr>
  <p:slideViewPr>
    <p:cSldViewPr snapToGrid="0">
      <p:cViewPr>
        <p:scale>
          <a:sx n="80" d="100"/>
          <a:sy n="80" d="100"/>
        </p:scale>
        <p:origin x="9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4T15:40:48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454 1 7258 0 0,'-151'215'5055'0'0,"63"-84"-3304"0"0,57-90-1359 0 0,17-24-136 0 0,1 2 0 0 0,1-1 0 0 0,-16 37 671 0 0,28-55-913 0 0,11-9 263 0 0,11-15-123 0 0,44-61 36 0 0,103-147 66 0 0,-169 231-256 0 0,11-17 0 0 0,0 1-1 0 0,2 0 1 0 0,15-17 0 0 0,-33 41-38 0 0,0-1 1 0 0,0 1-1 0 0,1 1 0 0 0,0-1 1 0 0,-3 10-1 0 0,-5 7 29 0 0,-26 38 51 0 0,-3-2 0 0 0,-68 79 0 0 0,103-132-36 0 0,3-4 4 0 0,0 0-1 0 0,0 1 1 0 0,0 0 0 0 0,0-1 0 0 0,0 1-1 0 0,1 0 1 0 0,0 0 0 0 0,0 0 0 0 0,-3 9 0 0 0,8-18-3 0 0,0 1-1 0 0,0-1 1 0 0,1 1 0 0 0,0-1 0 0 0,7-6 0 0 0,1-1-35 0 0,8-7-98 0 0,-16 15 106 0 0,1-1 0 0 0,0 1 0 0 0,-1-1 0 0 0,0 0-1 0 0,6-9 1 0 0,-39 31-145 0 0,16-6 172 0 0,0 0-1 0 0,1 1 1 0 0,0 0 0 0 0,1 1 0 0 0,-11 17-1 0 0,-29 32 115 0 0,36-48-34 0 0,11-11-85 0 0,1 0-1 0 0,-1 0 0 0 0,1 0 0 0 0,0 0 0 0 0,0 1 1 0 0,0 0-1 0 0,1-1 0 0 0,-1 1 0 0 0,1 0 0 0 0,0 0 1 0 0,0 0-1 0 0,-2 6 0 0 0,4-9 30 0 0,0-1-1 0 0,0 1 1 0 0,0 0 0 0 0,0 0-1 0 0,-1 0 1 0 0,1 0 0 0 0,0 0-1 0 0,0-1 1 0 0,-1 1 0 0 0,1 0-1 0 0,-1 0 1 0 0,1-1 0 0 0,-1 1-1 0 0,1 0 1 0 0,-1-1 0 0 0,1 1-1 0 0,-1 0 1 0 0,0-1 0 0 0,1 1-1 0 0,-1-1 1 0 0,0 1 0 0 0,1-1-1 0 0,-1 1 1 0 0,0-1 0 0 0,0 0-1 0 0,1 1 1 0 0,-2-1 82 0 0,-1 0-62 0 0,0 8-39 0 0,-2 12 311 0 0,-9-18 130 0 0,7 29-298 0 0,5-27-93 0 0,2-3-55 0 0,-1-1 1 0 0,1 1-1 0 0,-1-1 1 0 0,1 1 0 0 0,-1 0-1 0 0,1-1 1 0 0,0 1-1 0 0,0 0 1 0 0,-1-1 0 0 0,1 1-1 0 0,0 0 1 0 0,0 0 0 0 0,0-1-1 0 0,0 1 1 0 0,-1 0-1 0 0,1 0 1 0 0,0-1 0 0 0,1 1-1 0 0,-1 0 1 0 0,0 0-1 0 0,0-1 1 0 0,0 1 0 0 0,0 0-1 0 0,0-1 1 0 0,1 1 0 0 0,-1 0-1 0 0,0-1 1 0 0,1 1-1 0 0,-1 0 1 0 0,0-1 0 0 0,1 1-1 0 0,-1 0 1 0 0,1-1-1 0 0,0 1 1 0 0,-1 0 8 0 0,1 0-1 0 0,0 0 1 0 0,-1 0-1 0 0,1 0 1 0 0,-1 0-1 0 0,0 0 1 0 0,1 0-1 0 0,-1 0 1 0 0,0 0 0 0 0,1 0-1 0 0,-1 0 1 0 0,0 0-1 0 0,0 0 1 0 0,0 0-1 0 0,0 0 1 0 0,0 0-1 0 0,0 0 1 0 0,0 0 0 0 0,-1 1-1 0 0,1 11 56 0 0,-2-7 21 0 0,4-1 316 0 0,-1-4-408 0 0,0-1 8 0 0,-1 0 5 0 0,0 0-5 0 0,1 0-4 0 0,-1 0 9 0 0,1-5 66 0 0,1 1 28 0 0,-8 9-53 0 0,1-3-43 0 0,4-2-10 0 0,1 0 0 0 0,-1-1 0 0 0,1 2 0 0 0,0-1 0 0 0,-1 0 0 0 0,1 0 0 0 0,-1 0-1 0 0,1 0 1 0 0,0 0 0 0 0,-1 0 0 0 0,1 0 0 0 0,0 0 0 0 0,-1 0 0 0 0,1 1 0 0 0,0-1 0 0 0,-1 0 0 0 0,1 0 0 0 0,0 1 0 0 0,-1-1 0 0 0,1 0 0 0 0,0 0 0 0 0,0 1 0 0 0,-1-1 0 0 0,1 0 0 0 0,0 1 0 0 0,0-1 0 0 0,-1 0 0 0 0,1 1 0 0 0,0-1 0 0 0,0 0 0 0 0,0 1 0 0 0,0-1 23 0 0,0-3 12 0 0,-1 2-78 0 0,7 3 21 0 0,15 6 3 0 0,-20-8 20 0 0,0 0 1 0 0,-1 0-1 0 0,1 0 0 0 0,0 0 0 0 0,0 0 1 0 0,-1 0-1 0 0,1-1 0 0 0,-1 1 0 0 0,1 0 0 0 0,0 0 1 0 0,-1 0-1 0 0,1-1 0 0 0,0 1 0 0 0,-1 0 1 0 0,1-1-1 0 0,-1 1 0 0 0,1-1 0 0 0,-1 1 0 0 0,2-1 1 0 0,-2 0 5 0 0,0 1 6 0 0,1-1-6 0 0,23-7-61 0 0,0 2 9 0 0,-4-5 35 0 0,0 0 0 0 0,0-1 0 0 0,-2-1 0 0 0,29-25 0 0 0,-39 28 24 0 0,0 0 0 0 0,-1 0 0 0 0,0-1 0 0 0,-1 0 0 0 0,-1 0 0 0 0,1 0 0 0 0,-2-1 0 0 0,0 0 0 0 0,0 0 0 0 0,3-17 0 0 0,-3 11-19 0 0,2-1 1 0 0,0 1 0 0 0,12-23 0 0 0,-8 25 5 0 0,1 0 1 0 0,1 0 0 0 0,23-21 0 0 0,-18 18-2 0 0,-3 6-11 0 0,0 1 1 0 0,1 0 0 0 0,1 1-1 0 0,28-16 1 0 0,22-16-11 0 0,-50 32 17 0 0,-1 0 0 0 0,1 1 0 0 0,1 1 0 0 0,0 1 0 0 0,0 1 0 0 0,1 0 0 0 0,0 1 0 0 0,21-5 0 0 0,-28 11 8 0 0,0 0 0 0 0,0 1-1 0 0,0 0 1 0 0,0 0 0 0 0,0 1-1 0 0,0 0 1 0 0,18 7 0 0 0,-27-8-7 0 0,-1 0 0 0 0,1 0-1 0 0,-1 0 1 0 0,1 0 0 0 0,-1 1 0 0 0,1-1 0 0 0,-1 0 0 0 0,0 1 0 0 0,1-1 0 0 0,-1 0 0 0 0,0 1 0 0 0,0 0 0 0 0,1 1 0 0 0,-1-1 4 0 0,0 0 1 0 0,1 0-1 0 0,-1 0 1 0 0,0 0-1 0 0,1 0 1 0 0,0 0-1 0 0,-1-1 1 0 0,1 1-1 0 0,0-1 1 0 0,0 1 0 0 0,0-1-1 0 0,3 2 1 0 0,0 0 19 0 0,-1 0 0 0 0,1 0 0 0 0,-1 1 0 0 0,0 0 0 0 0,0-1 0 0 0,0 1 0 0 0,-1 1 0 0 0,1-1 0 0 0,-1 0 1 0 0,0 1-1 0 0,0 0 0 0 0,2 5 0 0 0,6 8 17 0 0,-5-9 46 0 0,0 1 0 0 0,0 0-1 0 0,-1 0 1 0 0,0 0 0 0 0,-1 1 0 0 0,0-1-1 0 0,3 17 1 0 0,3-2-23 0 0,-9-23-28 0 0,1 1 1 0 0,-1 0-1 0 0,0 0 1 0 0,0 0-1 0 0,0 0 1 0 0,0 0-1 0 0,0 0 1 0 0,0 0-1 0 0,-1 0 1 0 0,0 3-1 0 0,-4 42 583 0 0,2-39-559 0 0,1 0 1 0 0,0 1-1 0 0,0-1 0 0 0,1 0 1 0 0,2 14-1 0 0,7 64 112 0 0,-9-75-170 0 0,1-6 36 0 0,-1 0 0 0 0,0 0 0 0 0,0 0 0 0 0,-1 0 0 0 0,-2 11 0 0 0,2-14-29 0 0,0-1 1 0 0,0 1-1 0 0,1-1 1 0 0,-1 1-1 0 0,1 0 1 0 0,0-1-1 0 0,-1 1 0 0 0,1 0 1 0 0,0-1-1 0 0,1 1 1 0 0,-1 0-1 0 0,0-1 1 0 0,2 5-1 0 0,0 14 19 0 0,0-2 10 0 0,-2-14-13 0 0,1-1 0 0 0,-1 0 0 0 0,0 0 1 0 0,0 0-1 0 0,0 0 0 0 0,0 0 0 0 0,-3 7 1 0 0,3-6 15 0 0,-1-1 0 0 0,1 1 1 0 0,0-1-1 0 0,0 0 1 0 0,0 1-1 0 0,2 5 0 0 0,0 10 86 0 0,-9 16 29 0 0,8 18 44 0 0,2-28-123 0 0,0-16-105 0 0,-2-19-381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4T15:40:53.3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36 828 472 0 0,'-15'49'2511'0'0,"11"-38"-2221"0"0,0 1-1 0 0,0-1 0 0 0,2 1 1 0 0,-1 0-1 0 0,2-1 1 0 0,-1 1-1 0 0,1 18 0 0 0,9 133 6946 0 0,13-215-3970 0 0,5-31-2639 0 0,-19 64-452 0 0,0 0 1 0 0,-1-1 0 0 0,-1 0-1 0 0,4-35 1 0 0,-9 44-98 0 0,1 0 1 0 0,0-1-1 0 0,1 1 0 0 0,0 0 1 0 0,1 1-1 0 0,1-1 0 0 0,4-12 1 0 0,-5 18-32 0 0,4-10 24 0 0,1 1 0 0 0,0 0 0 0 0,13-17 1 0 0,2-10 310 0 0,-15 24-125 0 0,-7 15-172 0 0,-3 6-52 0 0,-40 89 221 0 0,3 3-1 0 0,-31 122 1 0 0,55-164 200 0 0,125-309 1611 0 0,-80 180-2040 0 0,12-52 81 0 0,-31 89-92 0 0,-4 19 47 0 0,18-34 0 0 0,-4 10 46 0 0,3 4-18 0 0,-21 35-77 0 0,1 0 0 0 0,-1 0 0 0 0,0-1-1 0 0,-1 1 1 0 0,1-1 0 0 0,-1 1-1 0 0,0-1 1 0 0,0 0 0 0 0,0 0-1 0 0,-1 1 1 0 0,0-1 0 0 0,0 0-1 0 0,1-7 1 0 0,10-82 122 0 0,-12 87-127 0 0,1 0 1 0 0,0 1-1 0 0,0-1 0 0 0,1 0 0 0 0,-1 1 1 0 0,1-1-1 0 0,1 1 0 0 0,4-9 0 0 0,-2-11 4 0 0,-5 23-7 0 0,0 1-1 0 0,0 0 1 0 0,1-1-1 0 0,-1 1 1 0 0,0 0-1 0 0,1-1 1 0 0,0 1-1 0 0,-1 0 1 0 0,1 0-1 0 0,0 0 1 0 0,2-4-1 0 0,-2 5 0 0 0,0 0 1 0 0,0 0-1 0 0,-1 0 0 0 0,1 0 0 0 0,-1 0 0 0 0,1 0 1 0 0,-1 0-1 0 0,1 0 0 0 0,-1 0 0 0 0,1 0 0 0 0,-1-1 0 0 0,0 1 1 0 0,0 0-1 0 0,1-2 0 0 0,-1 2-1 0 0,0 0 0 0 0,0 0 0 0 0,0 0 0 0 0,0 0 1 0 0,1 0-1 0 0,-1 0 0 0 0,0 0 0 0 0,1 0 0 0 0,-1-1 0 0 0,1 2 0 0 0,-1-1 0 0 0,1 0 0 0 0,-1 0 1 0 0,2-1-1 0 0,14-23 8 0 0,-13 18 12 0 0,-1-18 19 0 0,-2 24-53 0 0,0-6 1 0 0,0 7 13 0 0,0 0-1 0 0,1-1 1 0 0,-1 1 0 0 0,0-1-1 0 0,0 1 1 0 0,0-1 0 0 0,0 1-1 0 0,0-1 1 0 0,0 1 0 0 0,0-1-1 0 0,0 1 1 0 0,0-1 0 0 0,0 1-1 0 0,0-1 1 0 0,0 1 0 0 0,-1-1-1 0 0,1 1 1 0 0,0-1 0 0 0,0 1-1 0 0,0-1 1 0 0,-1 1 0 0 0,1-1-1 0 0,0 1 1 0 0,0-1 0 0 0,-1 1-1 0 0,1 0 1 0 0,-1-1 0 0 0,1 1-2 0 0,0 0 1 0 0,0 0-1 0 0,0-1 1 0 0,0 1-1 0 0,0 0 1 0 0,0 0-1 0 0,0 0 1 0 0,0 0 0 0 0,0 0-1 0 0,0 0 1 0 0,0-1-1 0 0,0 1 1 0 0,0 0-1 0 0,-1 0 1 0 0,1 0-1 0 0,0 0 1 0 0,0 0-1 0 0,0 0 1 0 0,0 0 0 0 0,0 0-1 0 0,0 0 1 0 0,0-1-1 0 0,0 1 1 0 0,0 0-1 0 0,-1 0 1 0 0,1 0-1 0 0,0 0 1 0 0,0 0-1 0 0,0 0 1 0 0,0 0 0 0 0,0 0-1 0 0,0 0 1 0 0,0 0-1 0 0,-1 0 1 0 0,1 0-1 0 0,0 0 1 0 0,0 0-1 0 0,0 0 1 0 0,0 0-1 0 0,0 0 1 0 0,0 0 0 0 0,-1 0-1 0 0,1 0 1 0 0,0 0-1 0 0,0 0 1 0 0,0 0-1 0 0,0 0 1 0 0,0 0-1 0 0,0 1 1 0 0,0-1-1 0 0,-1 0 1 0 0,1 0 0 0 0,0 0-1 0 0,0 0 1 0 0,0 0-1 0 0,0 0 1 0 0,0 0-1 0 0,0 0 1 0 0,0 0-1 0 0,0 1 1 0 0,0-1-1 0 0,0 0 1 0 0,0 0 0 0 0,0 0-1 0 0,0 0 1 0 0,-1 0-1 0 0,1 0 1 0 0,0 0-1 0 0,0 1 1 0 0,0-1 1 0 0,0 0-1 0 0,0 1 1 0 0,0-1 0 0 0,0 0 0 0 0,0 1-1 0 0,0-1 1 0 0,-1 0 0 0 0,1 0 0 0 0,0 1 0 0 0,0-1-1 0 0,0 0 1 0 0,0 0 0 0 0,-1 1 0 0 0,1-1 0 0 0,0 0-1 0 0,0 0 1 0 0,-1 1 0 0 0,1-1 0 0 0,0 0 0 0 0,-1 0-1 0 0,1 0 1 0 0,0 0 0 0 0,0 0 0 0 0,-1 0-1 0 0,1 1 1 0 0,0-1 0 0 0,-1 0 0 0 0,1 0 0 0 0,0 0-1 0 0,-1 0 1 0 0,1 0 0 0 0,-1 0 0 0 0,1-1-1 0 0,0 1 1 0 0,0 0 0 0 0,0-1-1 0 0,0 1 1 0 0,0 0 0 0 0,0 0-1 0 0,0-1 1 0 0,0 1 0 0 0,0 0-1 0 0,0 0 1 0 0,0-1 0 0 0,0 1-1 0 0,0 0 1 0 0,0-1 0 0 0,0 1-1 0 0,0 0 1 0 0,0 0 0 0 0,0-1 0 0 0,0 1-1 0 0,0 0 1 0 0,1 0 0 0 0,-1-1-1 0 0,0 1 1 0 0,0 0 0 0 0,0 0-1 0 0,0-1 1 0 0,0 1 0 0 0,1 0-1 0 0,-1 0 1 0 0,0 0 0 0 0,0-1-1 0 0,1 1 1 0 0,-1 0 0 0 0,0 0-1 0 0,0 0 1 0 0,1 0 0 0 0,-1 0-1 0 0,0 0 1 0 0,1-1 0 0 0,2-4-7 0 0,-7 6-16 0 0,-13 6 2 0 0,17-8 21 0 0,-1 0 0 0 0,1 1 0 0 0,-1-1 1 0 0,0 0-1 0 0,1 0 0 0 0,0-1 0 0 0,-1 1 0 0 0,1 0 0 0 0,0 0 1 0 0,-1 0-1 0 0,1 0 0 0 0,0 0 0 0 0,0 0 0 0 0,0 0 0 0 0,0 0 1 0 0,0 0-1 0 0,0-1 0 0 0,0 1 0 0 0,1 0 0 0 0,-1 0 0 0 0,0 0 1 0 0,1 0-1 0 0,-1 0 0 0 0,0 0 0 0 0,1 0 0 0 0,-1 0 0 0 0,1 0 1 0 0,0 0-1 0 0,-1 0 0 0 0,1 0 0 0 0,1-1 0 0 0,7-12 41 0 0,-4 6-29 0 0,-5 8-15 0 0,0 0 1 0 0,0 0-1 0 0,0 0 1 0 0,0 0-1 0 0,0 0 1 0 0,0 0-1 0 0,0 0 0 0 0,0 0 1 0 0,0 0-1 0 0,0 0 1 0 0,0 0-1 0 0,0 0 1 0 0,0 1-1 0 0,0-1 0 0 0,0 0 1 0 0,0 0-1 0 0,0 0 1 0 0,0 0-1 0 0,0 0 0 0 0,0 0 1 0 0,1 0-1 0 0,-1 0 1 0 0,0 0-1 0 0,0 0 1 0 0,0 0-1 0 0,0 0 0 0 0,0 0 1 0 0,0 0-1 0 0,0 0 1 0 0,0 0-1 0 0,0 1 1 0 0,0-1-1 0 0,0 0 0 0 0,0 0 1 0 0,0 0-1 0 0,0 0 1 0 0,0 0-1 0 0,0 0 0 0 0,0 0 1 0 0,1 0-1 0 0,-1 0 1 0 0,0 0-1 0 0,0 0 1 0 0,0 0-1 0 0,0 0 0 0 0,0 0 1 0 0,0 0-1 0 0,0 0 1 0 0,0 0-1 0 0,0 0 1 0 0,0 0-1 0 0,0 0 0 0 0,0 0 1 0 0,1 0-1 0 0,-2 3-241 0 0,1 1-1 0 0,-1-1 0 0 0,1 0 1 0 0,-1 1-1 0 0,0-1 1 0 0,0 1-1 0 0,-1-1 0 0 0,-1 4 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4T15:40:56.0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1 1424 0 0,'-46'9'13418'0'0,"43"-3"-13157"0"0,-1 6 306 0 0,1 0 1 0 0,-1 0 0 0 0,-1 22 0 0 0,-31 140 2980 0 0,3-27-1921 0 0,19 36-921 0 0,10-95-528 0 0,-9 172 297 0 0,12-135-198 0 0,-2 10 138 0 0,-28 91 133 0 0,30-216-510 0 0,1 0-1 0 0,0 1 1 0 0,1-1 0 0 0,0 0 0 0 0,0 0-1 0 0,5 14 1 0 0,-5-18 3 0 0,1 1 0 0 0,-1-1 0 0 0,-1 0 0 0 0,1 0 0 0 0,-1 1 0 0 0,0-1 0 0 0,0 0 0 0 0,-1 1-1 0 0,0-1 1 0 0,0 0 0 0 0,-1 0 0 0 0,-3 11 0 0 0,-12 30 341 0 0,18-21-362 0 0,0-18-14 0 0,-6 20 46 0 0,4-25-44 0 0,0 0 1 0 0,0 0-1 0 0,1 0 1 0 0,-1 1-1 0 0,1-1 0 0 0,0 0 1 0 0,0 0-1 0 0,0 1 1 0 0,1 5-1 0 0,-2 14 294 0 0,2 2 1221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32A30-AC7F-4F83-9337-FBB042922899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90590-0B8F-4A1E-B2D5-4D360276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37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90590-0B8F-4A1E-B2D5-4D3602767A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0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90590-0B8F-4A1E-B2D5-4D3602767A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69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90590-0B8F-4A1E-B2D5-4D3602767A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69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90590-0B8F-4A1E-B2D5-4D3602767A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69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90590-0B8F-4A1E-B2D5-4D3602767A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69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90590-0B8F-4A1E-B2D5-4D3602767A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69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90590-0B8F-4A1E-B2D5-4D3602767A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6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74FC6-E3B8-460F-B1E9-A3802005B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5B436D-2D4D-4E07-AF4B-D9644DA74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F5E39-D890-4C0F-AD28-F5C5880F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002B1-3B56-4030-9066-4ACFEB20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FDB00-4F01-4487-A36A-0A579916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56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45B6F-F532-480D-AFF5-4D863167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EDF11A-0C75-430D-A616-70763F990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C0A1B-406E-4584-898D-3CE4A7E6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0CEA5-FC60-4F16-81B4-CB79113F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ED32A-1029-4E99-932C-4C07C24B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46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A1E95B-5E7E-4EE8-8A35-CA2CB5564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F15564-D195-49DF-BE18-33205E609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3D12B-AC1B-404C-8F5E-883E827F0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F808D-DC66-46D8-94ED-57A0997D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FE652-FE68-4511-B5D9-171EEC89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51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F2EA6-81D2-4963-A08E-C0784307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E23E9A-C664-4E1F-B11B-9B7363CF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DEF60-0057-42B3-824C-C768504A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2D6E3F-6130-4903-AD61-E001A83E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1B0B88-EBA6-492C-8D08-2EE45C2B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8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AC913-F167-45B9-8BDA-AEEDFAC8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480496-910E-4384-9D07-087E35FF7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8497D-0DBD-4F19-93A5-545ECD52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9F9FEC-2437-42DA-BE19-536F3FF38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69CEF7-40E8-407E-B76C-3E664C9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10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C6906-0BE6-4F4B-A739-BDD265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94733-C519-4FD9-A64F-80A88834F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D307E0-3D74-445D-97C0-7EB74F43B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73A4C-D4C6-45F4-B8A6-6C0484C5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A553E2-2442-4A1C-92E3-6DA1609D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2C9483-5467-4E76-93E6-02665A42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53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F4A6B-0A41-4809-BC1F-199B58B3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D74F6-183B-487B-B434-5C37A7030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A30C2A-9FC0-4AC2-A638-9FACD0D22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6D8D6A-B5E5-4061-A916-E3491DB38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784BAB-D2D1-429E-8F19-2B23BEEB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590ADA-4AD1-4975-A4A1-74FF6F5D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D21265-01A8-486A-BF84-289154B5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62F63A-FD9E-4B15-95CD-A26CA273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74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CE5F4-0252-4057-BD20-0FA1BAD6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5DDA74-F6B1-44A4-8558-58603BAC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68E036-5DD7-4467-AF5F-67A878BB2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F3B3B-3F79-48FC-9EBF-E29A8502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0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F876C3-0E6F-40CA-AD74-0FDD495B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B86D5A-4567-40C2-9225-B1DB3170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13CC0-C276-4528-8B97-CD6FC90B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3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F2CF3-AD2D-4EB8-AB84-D07381A8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32AC3-0A9E-4286-8709-0D0413B3A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B96304-DF64-4389-9ADB-049BA4720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9070DB-47F8-494E-98EA-B3B23F02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EF9DA1-5760-45FA-A81B-A5A8142F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5DF59D-BB75-474B-92BD-F48D8976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70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28227-271D-4D55-B3A8-817A7880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31EFDB-DA53-4495-95BD-372B0AC30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42BA97-D470-4840-8B30-56DF44091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6B31DB-B463-43D3-81AD-6486217C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C0F273-69B2-457C-ABCA-71467ACA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156D8-6424-4451-A82B-4E5C2E1B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69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0BB080-22FE-48EC-8E3E-04BF4A93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9A4B03-4A15-46BC-91F4-77213C0EE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AE1401-9DB4-42C4-91B6-F5D4B0C28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0F3B2-E9F3-43F0-A0E8-DD36C327F32A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9F27E-3E80-49EC-B3D1-2D395BF66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8511C-8A85-406E-AC36-E59C8A2A4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FE355-BDA3-45EE-84CF-7B1672B6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43E308-C38F-46F6-A7B3-1983D586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389" y="25998"/>
            <a:ext cx="2438611" cy="495343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5D7E93A8-A0F9-4224-900D-8BD34885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094" y="1855141"/>
            <a:ext cx="9753600" cy="877817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Autoencoder and GAN</a:t>
            </a:r>
            <a:endParaRPr lang="ko-KR" altLang="en-US" sz="4400" dirty="0"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CB19C885-A535-49D4-A078-3A6CFF5E4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94" y="3247738"/>
            <a:ext cx="9144000" cy="10436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Hands-On Machine Learning Part2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- Chapter 17 - 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E72CBB0D-B1C5-41E0-8C5B-E7189C8A2A7E}"/>
              </a:ext>
            </a:extLst>
          </p:cNvPr>
          <p:cNvSpPr txBox="1">
            <a:spLocks/>
          </p:cNvSpPr>
          <p:nvPr/>
        </p:nvSpPr>
        <p:spPr>
          <a:xfrm>
            <a:off x="1523894" y="4806209"/>
            <a:ext cx="9144000" cy="1043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TAVE Research DL001</a:t>
            </a:r>
          </a:p>
          <a:p>
            <a:r>
              <a:rPr lang="en-US" altLang="ko-KR" dirty="0" err="1">
                <a:solidFill>
                  <a:schemeClr val="accent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Heeji</a:t>
            </a:r>
            <a:r>
              <a:rPr lang="en-US" altLang="ko-KR" dirty="0">
                <a:solidFill>
                  <a:schemeClr val="accent1"/>
                </a:solidFill>
                <a:latin typeface="이순신 돋움체 B" panose="02020603020101020101" pitchFamily="18" charset="-127"/>
                <a:ea typeface="이순신 돋움체 B" panose="02020603020101020101" pitchFamily="18" charset="-127"/>
              </a:rPr>
              <a:t> Won</a:t>
            </a:r>
            <a:endParaRPr lang="ko-KR" altLang="en-US" dirty="0">
              <a:solidFill>
                <a:schemeClr val="accent1"/>
              </a:solidFill>
              <a:latin typeface="이순신 돋움체 B" panose="02020603020101020101" pitchFamily="18" charset="-127"/>
              <a:ea typeface="이순신 돋움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2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41A85-0A82-4F2C-83A1-0F2398C2961E}"/>
              </a:ext>
            </a:extLst>
          </p:cNvPr>
          <p:cNvSpPr txBox="1"/>
          <p:nvPr/>
        </p:nvSpPr>
        <p:spPr>
          <a:xfrm>
            <a:off x="324362" y="918054"/>
            <a:ext cx="5320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Variational autoencoder (VAE)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A295F0-C240-4167-8D54-5B9A18A78247}"/>
                  </a:ext>
                </a:extLst>
              </p:cNvPr>
              <p:cNvSpPr txBox="1"/>
              <p:nvPr/>
            </p:nvSpPr>
            <p:spPr>
              <a:xfrm>
                <a:off x="324362" y="1632841"/>
                <a:ext cx="5556173" cy="4431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Tx/>
                  <a:buChar char="-"/>
                </a:pPr>
                <a:r>
                  <a:rPr lang="en-US" altLang="ko-KR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Generative model</a:t>
                </a: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 (different from AE)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Encoder calculate mean coding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and standard deviation coding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And then, select random sample from gaussian distribution with mean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 and variance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𝜎</m:t>
                    </m:r>
                  </m:oMath>
                </a14:m>
                <a:endParaRPr lang="en-US" altLang="ko-KR" dirty="0">
                  <a:latin typeface="이순신 돋움체 L" panose="02020603020101020101" pitchFamily="18" charset="-127"/>
                  <a:ea typeface="이순신 돋움체 L" panose="020206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Cost function consists of reconstruction loss and </a:t>
                </a:r>
                <a:r>
                  <a:rPr lang="en-US" altLang="ko-KR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latent loss </a:t>
                </a: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(distance of distribution before sampling and distribution after sampling)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000" dirty="0">
                  <a:latin typeface="이순신 돋움체 L" panose="02020603020101020101" pitchFamily="18" charset="-127"/>
                  <a:ea typeface="이순신 돋움체 L" panose="020206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Why don’t we use MLE?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A295F0-C240-4167-8D54-5B9A18A7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62" y="1632841"/>
                <a:ext cx="5556173" cy="4431854"/>
              </a:xfrm>
              <a:prstGeom prst="rect">
                <a:avLst/>
              </a:prstGeom>
              <a:blipFill>
                <a:blip r:embed="rId2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36A01371-6FD4-4A14-8A75-3F2073FAA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67" y="986344"/>
            <a:ext cx="5142010" cy="4090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2C776B-722A-496C-94D6-E29F25A2B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04" y="5706894"/>
            <a:ext cx="3074944" cy="1151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32F83A-A9B0-4BFE-BD0B-01E0C6756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297" y="5751276"/>
            <a:ext cx="6088908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4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1AA27-0445-4800-9EAE-4C43ED48E406}"/>
              </a:ext>
            </a:extLst>
          </p:cNvPr>
          <p:cNvSpPr txBox="1"/>
          <p:nvPr/>
        </p:nvSpPr>
        <p:spPr>
          <a:xfrm>
            <a:off x="324362" y="918054"/>
            <a:ext cx="5320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Variational autoencoder (VAE)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45BA7F-9AD9-4C99-98C6-86A66B63A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28" y="1554681"/>
            <a:ext cx="7621347" cy="3428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6F6F03-5FDE-471B-ABCE-59BCEC2B3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09" y="5319635"/>
            <a:ext cx="2020079" cy="4729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586D59-FB1A-40C2-984D-CB41E8E18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580" y="5331727"/>
            <a:ext cx="2320694" cy="79645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0B4EA84-E2E9-4CDC-AAEC-7C767AB19A7C}"/>
              </a:ext>
            </a:extLst>
          </p:cNvPr>
          <p:cNvSpPr/>
          <p:nvPr/>
        </p:nvSpPr>
        <p:spPr>
          <a:xfrm>
            <a:off x="3403275" y="5345188"/>
            <a:ext cx="441435" cy="320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1E730-A9DF-41CA-803A-99D61B35A1E5}"/>
              </a:ext>
            </a:extLst>
          </p:cNvPr>
          <p:cNvSpPr txBox="1"/>
          <p:nvPr/>
        </p:nvSpPr>
        <p:spPr>
          <a:xfrm>
            <a:off x="2136685" y="5946959"/>
            <a:ext cx="486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FF0000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Same distribution!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But it makes backpropagation possible!!</a:t>
            </a:r>
            <a:endParaRPr lang="ko-KR" altLang="en-US" b="1" dirty="0">
              <a:solidFill>
                <a:srgbClr val="FF0000"/>
              </a:solidFill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87528F-5469-4ED5-BF74-2BD01638A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726" y="3713472"/>
            <a:ext cx="4445636" cy="2611908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538FD3B2-56A4-4A67-A1BA-AB9FA3E5F709}"/>
              </a:ext>
            </a:extLst>
          </p:cNvPr>
          <p:cNvSpPr/>
          <p:nvPr/>
        </p:nvSpPr>
        <p:spPr>
          <a:xfrm>
            <a:off x="9338852" y="3692690"/>
            <a:ext cx="291929" cy="21173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7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1AA27-0445-4800-9EAE-4C43ED48E406}"/>
              </a:ext>
            </a:extLst>
          </p:cNvPr>
          <p:cNvSpPr txBox="1"/>
          <p:nvPr/>
        </p:nvSpPr>
        <p:spPr>
          <a:xfrm>
            <a:off x="324362" y="918054"/>
            <a:ext cx="5320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Variational autoencoder (VAE)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360F63-8FA3-495D-89A6-FCE89146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48" y="1567803"/>
            <a:ext cx="7236566" cy="413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CF71B7-BF89-4D16-AF12-507B50CED690}"/>
              </a:ext>
            </a:extLst>
          </p:cNvPr>
          <p:cNvSpPr txBox="1"/>
          <p:nvPr/>
        </p:nvSpPr>
        <p:spPr>
          <a:xfrm>
            <a:off x="324362" y="1410497"/>
            <a:ext cx="555617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ELBO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75BB54-D474-4772-9891-E1B5CB60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66561"/>
            <a:ext cx="5308595" cy="901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8FBF0F-ADB3-4091-945C-C65763EA0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60"/>
          <a:stretch/>
        </p:blipFill>
        <p:spPr>
          <a:xfrm>
            <a:off x="2603841" y="2060245"/>
            <a:ext cx="6517873" cy="17119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AE9A92-DB5E-489E-AEAA-82ADDBD57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62" y="3708489"/>
            <a:ext cx="5202231" cy="2866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62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52DF07C-7F72-4364-96A1-12533ED3488C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0648994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Contents</a:t>
            </a:r>
            <a:endParaRPr lang="ko-KR" altLang="en-US" sz="4000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71B855F-21DC-4F08-BE33-B5C932A47B3B}"/>
              </a:ext>
            </a:extLst>
          </p:cNvPr>
          <p:cNvSpPr txBox="1">
            <a:spLocks/>
          </p:cNvSpPr>
          <p:nvPr/>
        </p:nvSpPr>
        <p:spPr>
          <a:xfrm>
            <a:off x="1133976" y="1110961"/>
            <a:ext cx="10648993" cy="3445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01. Overview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</p:spTree>
    <p:extLst>
      <p:ext uri="{BB962C8B-B14F-4D97-AF65-F5344CB8AC3E}">
        <p14:creationId xmlns:p14="http://schemas.microsoft.com/office/powerpoint/2010/main" val="393776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5279F5-B001-4953-99E4-05A5D90E5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94" y="2480619"/>
            <a:ext cx="6946313" cy="3415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1D3600-9E81-48AF-B256-32DEEC84E36F}"/>
              </a:ext>
            </a:extLst>
          </p:cNvPr>
          <p:cNvSpPr txBox="1"/>
          <p:nvPr/>
        </p:nvSpPr>
        <p:spPr>
          <a:xfrm>
            <a:off x="324362" y="918055"/>
            <a:ext cx="11080722" cy="1292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Training by two networks (generative network, discriminative network) contesting with each other in a zero-sum game (</a:t>
            </a:r>
            <a:r>
              <a:rPr lang="en-US" altLang="ko-KR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adversarial training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23C58-1D88-4BA2-AF61-8390FF9E1096}"/>
              </a:ext>
            </a:extLst>
          </p:cNvPr>
          <p:cNvSpPr txBox="1"/>
          <p:nvPr/>
        </p:nvSpPr>
        <p:spPr>
          <a:xfrm>
            <a:off x="2784495" y="6166195"/>
            <a:ext cx="2840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Toward Nash equilibrium...</a:t>
            </a:r>
            <a:endParaRPr lang="ko-KR" altLang="en-US" dirty="0"/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B183BCE6-EA66-46EF-8633-F90A1C601ECA}"/>
              </a:ext>
            </a:extLst>
          </p:cNvPr>
          <p:cNvSpPr/>
          <p:nvPr/>
        </p:nvSpPr>
        <p:spPr>
          <a:xfrm>
            <a:off x="8120641" y="2680006"/>
            <a:ext cx="179165" cy="164944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오른쪽 대괄호 19">
            <a:extLst>
              <a:ext uri="{FF2B5EF4-FFF2-40B4-BE49-F238E27FC236}">
                <a16:creationId xmlns:a16="http://schemas.microsoft.com/office/drawing/2014/main" id="{6F884261-C6B6-4A60-891D-A1BCBFF69218}"/>
              </a:ext>
            </a:extLst>
          </p:cNvPr>
          <p:cNvSpPr/>
          <p:nvPr/>
        </p:nvSpPr>
        <p:spPr>
          <a:xfrm>
            <a:off x="11661500" y="2680006"/>
            <a:ext cx="179165" cy="16494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0CB521-8F4E-465B-98FA-61A5B7ED97E2}"/>
              </a:ext>
            </a:extLst>
          </p:cNvPr>
          <p:cNvSpPr txBox="1"/>
          <p:nvPr/>
        </p:nvSpPr>
        <p:spPr>
          <a:xfrm>
            <a:off x="9312668" y="2575903"/>
            <a:ext cx="1102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Difficulty</a:t>
            </a:r>
          </a:p>
          <a:p>
            <a:pPr algn="l"/>
            <a:endParaRPr lang="ko-KR" altLang="en-US" dirty="0">
              <a:solidFill>
                <a:schemeClr val="accent1"/>
              </a:solidFill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8DAA5F-5AC0-483C-AFB8-F1291F0A3AAC}"/>
              </a:ext>
            </a:extLst>
          </p:cNvPr>
          <p:cNvSpPr txBox="1"/>
          <p:nvPr/>
        </p:nvSpPr>
        <p:spPr>
          <a:xfrm>
            <a:off x="8187833" y="3129127"/>
            <a:ext cx="355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Unstable parameters</a:t>
            </a:r>
            <a:endParaRPr lang="en-US" altLang="ko-KR" b="1" dirty="0">
              <a:solidFill>
                <a:schemeClr val="accent1"/>
              </a:solidFill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Mode collapse </a:t>
            </a:r>
            <a:r>
              <a:rPr lang="en-US" altLang="ko-KR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when reduced diversity of the generator’s output</a:t>
            </a:r>
            <a:endParaRPr lang="en-US" altLang="ko-KR" b="1" dirty="0">
              <a:solidFill>
                <a:schemeClr val="accent1"/>
              </a:solidFill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1921B3-885B-4BE2-9FCC-550E6E64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395" y="4580023"/>
            <a:ext cx="2941111" cy="15861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63D135E-ACA6-47FA-94BD-6509C574F179}"/>
              </a:ext>
            </a:extLst>
          </p:cNvPr>
          <p:cNvSpPr txBox="1"/>
          <p:nvPr/>
        </p:nvSpPr>
        <p:spPr>
          <a:xfrm>
            <a:off x="9211811" y="6266275"/>
            <a:ext cx="15562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Mode collapse</a:t>
            </a:r>
            <a:endParaRPr lang="ko-KR" altLang="en-US" sz="16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43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16893-13AC-41AA-83CD-76FB1CCF4249}"/>
              </a:ext>
            </a:extLst>
          </p:cNvPr>
          <p:cNvSpPr txBox="1"/>
          <p:nvPr/>
        </p:nvSpPr>
        <p:spPr>
          <a:xfrm>
            <a:off x="324362" y="918054"/>
            <a:ext cx="64075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Deep convolutional GAN (DCGAN)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1A3143-414A-4733-B65A-B2ED4089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3" y="1410497"/>
            <a:ext cx="5605811" cy="2327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35E1C-9119-4133-AA7B-AEE634E92A80}"/>
              </a:ext>
            </a:extLst>
          </p:cNvPr>
          <p:cNvSpPr txBox="1"/>
          <p:nvPr/>
        </p:nvSpPr>
        <p:spPr>
          <a:xfrm>
            <a:off x="324362" y="3762490"/>
            <a:ext cx="7204325" cy="295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Replace all max pooling with convolutional stride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Use transposed convolution for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upsampling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Eliminate fully connected layers.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Use Batch normalization except the output layer for the generator and the input layer of the discriminator.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Use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ReLU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in the generator except for the output which uses tanh.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Use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LeakyReLU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in the discriminator.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5FB432-25DF-4965-8F03-DAA867033D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13"/>
          <a:stretch/>
        </p:blipFill>
        <p:spPr>
          <a:xfrm>
            <a:off x="7395850" y="2596701"/>
            <a:ext cx="4471788" cy="2331577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98AF01A-AED3-405E-A37D-A397FFC0BAA6}"/>
              </a:ext>
            </a:extLst>
          </p:cNvPr>
          <p:cNvSpPr/>
          <p:nvPr/>
        </p:nvSpPr>
        <p:spPr>
          <a:xfrm>
            <a:off x="6642719" y="3738334"/>
            <a:ext cx="441435" cy="320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11664-2CB6-4C82-9473-ECF8A7EF5212}"/>
              </a:ext>
            </a:extLst>
          </p:cNvPr>
          <p:cNvSpPr txBox="1"/>
          <p:nvPr/>
        </p:nvSpPr>
        <p:spPr>
          <a:xfrm>
            <a:off x="8427652" y="5070476"/>
            <a:ext cx="2408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latent vector arithmetic</a:t>
            </a:r>
            <a:endParaRPr lang="ko-KR" altLang="en-US" sz="16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33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16893-13AC-41AA-83CD-76FB1CCF4249}"/>
              </a:ext>
            </a:extLst>
          </p:cNvPr>
          <p:cNvSpPr txBox="1"/>
          <p:nvPr/>
        </p:nvSpPr>
        <p:spPr>
          <a:xfrm>
            <a:off x="324362" y="918054"/>
            <a:ext cx="80471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Progressive growing GAN (</a:t>
            </a:r>
            <a:r>
              <a:rPr lang="en-US" altLang="ko-KR" sz="2600" b="1" dirty="0" err="1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ProGAN</a:t>
            </a: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 PGGAN)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8D8642-E4AD-45F2-AC74-7F0B30A230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2" y="2698056"/>
            <a:ext cx="6213729" cy="352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96BFDB-8BAE-4B1D-9E6D-76B67D7D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619" y="3076054"/>
            <a:ext cx="4586019" cy="3253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741916-60A1-4FFF-A4BD-ACD1C4FEE57A}"/>
              </a:ext>
            </a:extLst>
          </p:cNvPr>
          <p:cNvSpPr txBox="1"/>
          <p:nvPr/>
        </p:nvSpPr>
        <p:spPr>
          <a:xfrm>
            <a:off x="324362" y="1410497"/>
            <a:ext cx="6691293" cy="87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Growing both the generator and discriminator progressively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This both speeds the training up and greatly stabilizes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408F2-B711-4031-AA01-973BD0311CD0}"/>
                  </a:ext>
                </a:extLst>
              </p:cNvPr>
              <p:cNvSpPr txBox="1"/>
              <p:nvPr/>
            </p:nvSpPr>
            <p:spPr>
              <a:xfrm>
                <a:off x="7281619" y="1561700"/>
                <a:ext cx="4586019" cy="1431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Fade in</a:t>
                </a:r>
              </a:p>
              <a:p>
                <a:pPr marL="285750" indent="-285750" algn="l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fade in the new layers smoothly</a:t>
                </a:r>
              </a:p>
              <a:p>
                <a:pPr marL="285750" indent="-285750" algn="l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𝛼</m:t>
                    </m:r>
                  </m:oMath>
                </a14:m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 is gradually increase from 0 to 1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408F2-B711-4031-AA01-973BD0311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19" y="1561700"/>
                <a:ext cx="4586019" cy="1431033"/>
              </a:xfrm>
              <a:prstGeom prst="rect">
                <a:avLst/>
              </a:prstGeom>
              <a:blipFill>
                <a:blip r:embed="rId5"/>
                <a:stretch>
                  <a:fillRect l="-1726" b="-5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C1C684-DB76-4F52-B87A-253D8629627E}"/>
              </a:ext>
            </a:extLst>
          </p:cNvPr>
          <p:cNvCxnSpPr>
            <a:cxnSpLocks/>
          </p:cNvCxnSpPr>
          <p:nvPr/>
        </p:nvCxnSpPr>
        <p:spPr>
          <a:xfrm>
            <a:off x="7015655" y="1561700"/>
            <a:ext cx="0" cy="507558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34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16893-13AC-41AA-83CD-76FB1CCF4249}"/>
              </a:ext>
            </a:extLst>
          </p:cNvPr>
          <p:cNvSpPr txBox="1"/>
          <p:nvPr/>
        </p:nvSpPr>
        <p:spPr>
          <a:xfrm>
            <a:off x="324362" y="918054"/>
            <a:ext cx="80471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Progressive growing GAN (</a:t>
            </a:r>
            <a:r>
              <a:rPr lang="en-US" altLang="ko-KR" sz="2600" b="1" dirty="0" err="1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ProGAN</a:t>
            </a: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, PGGAN)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408F2-B711-4031-AA01-973BD0311CD0}"/>
                  </a:ext>
                </a:extLst>
              </p:cNvPr>
              <p:cNvSpPr txBox="1"/>
              <p:nvPr/>
            </p:nvSpPr>
            <p:spPr>
              <a:xfrm>
                <a:off x="324362" y="1427176"/>
                <a:ext cx="6425329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Increasing Variation using </a:t>
                </a:r>
                <a:r>
                  <a:rPr lang="en-US" altLang="ko-KR" sz="2400" b="1" dirty="0" err="1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MiniBatch</a:t>
                </a:r>
                <a:r>
                  <a:rPr lang="en-US" altLang="ko-KR" sz="2400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 Standard Deviation</a:t>
                </a:r>
              </a:p>
              <a:p>
                <a:endParaRPr lang="en-US" altLang="ko-KR" sz="600" dirty="0">
                  <a:latin typeface="이순신 돋움체 L" panose="02020603020101020101" pitchFamily="18" charset="-127"/>
                  <a:ea typeface="이순신 돋움체 L" panose="0202060302010102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Compute the standard deviation of each feature per spatial location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N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𝑊</m:t>
                    </m:r>
                  </m:oMath>
                </a14:m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)</a:t>
                </a:r>
              </a:p>
              <a:p>
                <a:endParaRPr lang="en-US" altLang="ko-KR" sz="600" dirty="0">
                  <a:latin typeface="이순신 돋움체 L" panose="02020603020101020101" pitchFamily="18" charset="-127"/>
                  <a:ea typeface="이순신 돋움체 L" panose="02020603020101020101" pitchFamily="18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And then, average these values to one value per spatial location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𝐻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𝑊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→1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𝑊</m:t>
                    </m:r>
                  </m:oMath>
                </a14:m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B408F2-B711-4031-AA01-973BD0311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62" y="1427176"/>
                <a:ext cx="6425329" cy="2492990"/>
              </a:xfrm>
              <a:prstGeom prst="rect">
                <a:avLst/>
              </a:prstGeom>
              <a:blipFill>
                <a:blip r:embed="rId3"/>
                <a:stretch>
                  <a:fillRect l="-1233" b="-31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9AEDAFE-ECB1-4A7E-B9F0-026E32073DB6}"/>
              </a:ext>
            </a:extLst>
          </p:cNvPr>
          <p:cNvSpPr txBox="1"/>
          <p:nvPr/>
        </p:nvSpPr>
        <p:spPr>
          <a:xfrm>
            <a:off x="324362" y="4272385"/>
            <a:ext cx="6425329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Equalized learning rate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PixelWise</a:t>
            </a: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Feature Vector Normalization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AB72FF-D79B-494E-AEA4-7414E25A9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928" y="4372185"/>
            <a:ext cx="1028114" cy="648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0CB159-146D-43CE-AB37-3C410E0AE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779" y="5510830"/>
            <a:ext cx="4028239" cy="10317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B94321-89C7-4C9B-B628-CF68BD949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304" y="1775350"/>
            <a:ext cx="3375953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7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16893-13AC-41AA-83CD-76FB1CCF4249}"/>
              </a:ext>
            </a:extLst>
          </p:cNvPr>
          <p:cNvSpPr txBox="1"/>
          <p:nvPr/>
        </p:nvSpPr>
        <p:spPr>
          <a:xfrm>
            <a:off x="324362" y="918054"/>
            <a:ext cx="80471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 err="1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StyleGAN</a:t>
            </a:r>
            <a:endParaRPr lang="en-US" altLang="ko-KR" sz="2600" b="1" dirty="0">
              <a:solidFill>
                <a:schemeClr val="accent1"/>
              </a:solidFill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408F2-B711-4031-AA01-973BD0311CD0}"/>
              </a:ext>
            </a:extLst>
          </p:cNvPr>
          <p:cNvSpPr txBox="1"/>
          <p:nvPr/>
        </p:nvSpPr>
        <p:spPr>
          <a:xfrm>
            <a:off x="324362" y="1427176"/>
            <a:ext cx="6425329" cy="100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: A novel GAN using </a:t>
            </a:r>
            <a:r>
              <a:rPr lang="en-US" altLang="ko-KR" b="1" dirty="0">
                <a:solidFill>
                  <a:prstClr val="black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style transfer method</a:t>
            </a:r>
            <a:endParaRPr lang="en-US" altLang="ko-KR" sz="2400" b="1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4DEFF-3452-48BA-B922-DD71C00C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15" y="2023534"/>
            <a:ext cx="4160881" cy="4519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B08060-88D5-4856-A1B0-6F6ADC475A06}"/>
              </a:ext>
            </a:extLst>
          </p:cNvPr>
          <p:cNvSpPr txBox="1"/>
          <p:nvPr/>
        </p:nvSpPr>
        <p:spPr>
          <a:xfrm>
            <a:off x="5970893" y="506687"/>
            <a:ext cx="554885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Mapping network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AF892E3-D598-43F9-9CA3-DF49A4F14754}"/>
              </a:ext>
            </a:extLst>
          </p:cNvPr>
          <p:cNvCxnSpPr>
            <a:cxnSpLocks/>
          </p:cNvCxnSpPr>
          <p:nvPr/>
        </p:nvCxnSpPr>
        <p:spPr>
          <a:xfrm>
            <a:off x="5780689" y="616734"/>
            <a:ext cx="0" cy="591115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A3CAB4D-4B64-4F84-B1B7-D4A1C2A32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12" y="1340312"/>
            <a:ext cx="4623898" cy="31260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63894E-0C6B-4187-ADC3-C4DC33CAACF9}"/>
              </a:ext>
            </a:extLst>
          </p:cNvPr>
          <p:cNvSpPr txBox="1"/>
          <p:nvPr/>
        </p:nvSpPr>
        <p:spPr>
          <a:xfrm>
            <a:off x="5970893" y="4921696"/>
            <a:ext cx="5548851" cy="1431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Constant input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Use constant as input of synthesis Network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Increase performance empirically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4B7C64-255D-48E7-A1A8-ABA07D238565}"/>
              </a:ext>
            </a:extLst>
          </p:cNvPr>
          <p:cNvSpPr/>
          <p:nvPr/>
        </p:nvSpPr>
        <p:spPr>
          <a:xfrm>
            <a:off x="914041" y="3105807"/>
            <a:ext cx="1135475" cy="23250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470167-DDF6-4425-BCB1-0930B0926B31}"/>
              </a:ext>
            </a:extLst>
          </p:cNvPr>
          <p:cNvSpPr/>
          <p:nvPr/>
        </p:nvSpPr>
        <p:spPr>
          <a:xfrm>
            <a:off x="2816415" y="2469311"/>
            <a:ext cx="1282619" cy="3527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16893-13AC-41AA-83CD-76FB1CCF4249}"/>
              </a:ext>
            </a:extLst>
          </p:cNvPr>
          <p:cNvSpPr txBox="1"/>
          <p:nvPr/>
        </p:nvSpPr>
        <p:spPr>
          <a:xfrm>
            <a:off x="324362" y="918054"/>
            <a:ext cx="80471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 err="1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StyleGAN</a:t>
            </a:r>
            <a:endParaRPr lang="en-US" altLang="ko-KR" sz="2600" b="1" dirty="0">
              <a:solidFill>
                <a:schemeClr val="accent1"/>
              </a:solidFill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3894E-0C6B-4187-ADC3-C4DC33CAACF9}"/>
              </a:ext>
            </a:extLst>
          </p:cNvPr>
          <p:cNvSpPr txBox="1"/>
          <p:nvPr/>
        </p:nvSpPr>
        <p:spPr>
          <a:xfrm>
            <a:off x="324362" y="1387620"/>
            <a:ext cx="554885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AdaIN</a:t>
            </a: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- 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Normalize each feature map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2881D-C300-41F5-9326-C580FA61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2" y="2148204"/>
            <a:ext cx="10364659" cy="46230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091F54-33BE-4496-897E-4879E22C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213" y="295722"/>
            <a:ext cx="5723116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6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52DF07C-7F72-4364-96A1-12533ED3488C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0648994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Contents</a:t>
            </a:r>
            <a:endParaRPr lang="ko-KR" altLang="en-US" sz="4000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71B855F-21DC-4F08-BE33-B5C932A47B3B}"/>
              </a:ext>
            </a:extLst>
          </p:cNvPr>
          <p:cNvSpPr txBox="1">
            <a:spLocks/>
          </p:cNvSpPr>
          <p:nvPr/>
        </p:nvSpPr>
        <p:spPr>
          <a:xfrm>
            <a:off x="1133976" y="1110961"/>
            <a:ext cx="10648993" cy="3445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8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01. Overview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</p:spTree>
    <p:extLst>
      <p:ext uri="{BB962C8B-B14F-4D97-AF65-F5344CB8AC3E}">
        <p14:creationId xmlns:p14="http://schemas.microsoft.com/office/powerpoint/2010/main" val="3723958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16893-13AC-41AA-83CD-76FB1CCF4249}"/>
              </a:ext>
            </a:extLst>
          </p:cNvPr>
          <p:cNvSpPr txBox="1"/>
          <p:nvPr/>
        </p:nvSpPr>
        <p:spPr>
          <a:xfrm>
            <a:off x="324362" y="918054"/>
            <a:ext cx="80471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 err="1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StyleGAN</a:t>
            </a:r>
            <a:endParaRPr lang="en-US" altLang="ko-KR" sz="2600" b="1" dirty="0">
              <a:solidFill>
                <a:schemeClr val="accent1"/>
              </a:solidFill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3894E-0C6B-4187-ADC3-C4DC33CAACF9}"/>
              </a:ext>
            </a:extLst>
          </p:cNvPr>
          <p:cNvSpPr txBox="1"/>
          <p:nvPr/>
        </p:nvSpPr>
        <p:spPr>
          <a:xfrm>
            <a:off x="324362" y="1387620"/>
            <a:ext cx="5548851" cy="1431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Stochastic Variation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- Control stochastic variation like freckles and hair arrangement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C66929-1023-4BEE-9987-7FFFA6EA9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2" y="2985418"/>
            <a:ext cx="5771638" cy="3429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BD2509-0497-402C-BC43-B9A5BF601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738" y="2810770"/>
            <a:ext cx="3368332" cy="3604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DB4385-D280-41D5-848A-325CF90BA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27"/>
          <a:stretch/>
        </p:blipFill>
        <p:spPr>
          <a:xfrm>
            <a:off x="6801679" y="3525388"/>
            <a:ext cx="870337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47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16893-13AC-41AA-83CD-76FB1CCF4249}"/>
              </a:ext>
            </a:extLst>
          </p:cNvPr>
          <p:cNvSpPr txBox="1"/>
          <p:nvPr/>
        </p:nvSpPr>
        <p:spPr>
          <a:xfrm>
            <a:off x="324362" y="918054"/>
            <a:ext cx="80471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 err="1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StyleGAN</a:t>
            </a:r>
            <a:endParaRPr lang="en-US" altLang="ko-KR" sz="2600" b="1" dirty="0">
              <a:solidFill>
                <a:schemeClr val="accent1"/>
              </a:solidFill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3894E-0C6B-4187-ADC3-C4DC33CAACF9}"/>
              </a:ext>
            </a:extLst>
          </p:cNvPr>
          <p:cNvSpPr txBox="1"/>
          <p:nvPr/>
        </p:nvSpPr>
        <p:spPr>
          <a:xfrm>
            <a:off x="324362" y="1387620"/>
            <a:ext cx="5771638" cy="226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Style Mixing (Mixing Regularization)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To reduce the correlation between adjacent layers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With two input vectors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Train some of the levels with the first and switches (in a random point) to the other to train the rest of the levels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050C23-3BBC-43FC-A8EA-8A02482D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53" y="4280557"/>
            <a:ext cx="3791798" cy="22620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F62A6A-0051-455D-8DB2-5861DD2D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88" y="1535204"/>
            <a:ext cx="4701947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3604E-0D1F-4E10-9CDF-443B4A83BFC7}"/>
              </a:ext>
            </a:extLst>
          </p:cNvPr>
          <p:cNvSpPr txBox="1">
            <a:spLocks/>
          </p:cNvSpPr>
          <p:nvPr/>
        </p:nvSpPr>
        <p:spPr>
          <a:xfrm>
            <a:off x="4830433" y="3127679"/>
            <a:ext cx="2531133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Thank you</a:t>
            </a:r>
            <a:endParaRPr lang="ko-KR" altLang="en-US" sz="4000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82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52DF07C-7F72-4364-96A1-12533ED3488C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0648994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Contents</a:t>
            </a:r>
            <a:endParaRPr lang="ko-KR" altLang="en-US" sz="4000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71B855F-21DC-4F08-BE33-B5C932A47B3B}"/>
              </a:ext>
            </a:extLst>
          </p:cNvPr>
          <p:cNvSpPr txBox="1">
            <a:spLocks/>
          </p:cNvSpPr>
          <p:nvPr/>
        </p:nvSpPr>
        <p:spPr>
          <a:xfrm>
            <a:off x="1133976" y="1110961"/>
            <a:ext cx="10648993" cy="3445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8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01. Overview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</p:spTree>
    <p:extLst>
      <p:ext uri="{BB962C8B-B14F-4D97-AF65-F5344CB8AC3E}">
        <p14:creationId xmlns:p14="http://schemas.microsoft.com/office/powerpoint/2010/main" val="320745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01.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BFBAD-55F4-4D10-9610-0B4A616D0D0F}"/>
              </a:ext>
            </a:extLst>
          </p:cNvPr>
          <p:cNvSpPr txBox="1"/>
          <p:nvPr/>
        </p:nvSpPr>
        <p:spPr>
          <a:xfrm>
            <a:off x="324362" y="1186124"/>
            <a:ext cx="11461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altLang="ko-KR" sz="2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Autoencoder and GAN are unsupervised learning technique and learn useful representation</a:t>
            </a:r>
          </a:p>
          <a:p>
            <a:pPr marL="285750" indent="-285750" algn="l">
              <a:buFontTx/>
              <a:buChar char="-"/>
            </a:pPr>
            <a:r>
              <a:rPr lang="en-US" altLang="ko-KR" sz="2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But, they work differently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97527-EA9E-4093-A59E-708D28F60801}"/>
              </a:ext>
            </a:extLst>
          </p:cNvPr>
          <p:cNvSpPr txBox="1"/>
          <p:nvPr/>
        </p:nvSpPr>
        <p:spPr>
          <a:xfrm>
            <a:off x="324362" y="2162079"/>
            <a:ext cx="7857941" cy="300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latin typeface="Walbaum Heading" panose="02070303090703020303" pitchFamily="18" charset="0"/>
                <a:ea typeface="이순신 돋움체 L" panose="02020603020101020101" pitchFamily="18" charset="-127"/>
              </a:rPr>
              <a:t>▶  </a:t>
            </a:r>
            <a:r>
              <a:rPr lang="en-US" altLang="ko-KR" sz="22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Autoencoder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Learns to copy its input to its output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are restricted in ways that force then to reconstruct the input approximately, preserving only the most relevant aspects of data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A autoencoder consists of two parts, the encoder and the decoder</a:t>
            </a:r>
          </a:p>
          <a:p>
            <a:pPr marL="285750" indent="-285750" algn="l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Get to know </a:t>
            </a:r>
            <a:r>
              <a:rPr lang="en-US" altLang="ko-KR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how to represent data effectively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0D190-E004-4F5D-B95B-F25D7AC7BB85}"/>
              </a:ext>
            </a:extLst>
          </p:cNvPr>
          <p:cNvSpPr txBox="1"/>
          <p:nvPr/>
        </p:nvSpPr>
        <p:spPr>
          <a:xfrm>
            <a:off x="324362" y="5057635"/>
            <a:ext cx="11342121" cy="180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200" b="1" dirty="0">
                <a:latin typeface="Walbaum Heading" panose="02070303090703020303" pitchFamily="18" charset="0"/>
                <a:ea typeface="이순신 돋움체 L" panose="02020603020101020101" pitchFamily="18" charset="-127"/>
              </a:rPr>
              <a:t>▶  </a:t>
            </a:r>
            <a:r>
              <a:rPr lang="en-US" altLang="ko-KR" sz="22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GAN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Train by two networks (generative network, discriminative network) contesting with each other in a zero-sum game (</a:t>
            </a:r>
            <a:r>
              <a:rPr lang="en-US" altLang="ko-KR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adversarial training</a:t>
            </a: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pic>
        <p:nvPicPr>
          <p:cNvPr id="1026" name="Picture 2" descr="시스템 생성 대체 텍스트:&#10;출력 &#10;(=입력) &#10;참재 표현 &#10;입력 &#10;디코더 &#10;인코더 &#10;Ⅸ2 ">
            <a:extLst>
              <a:ext uri="{FF2B5EF4-FFF2-40B4-BE49-F238E27FC236}">
                <a16:creationId xmlns:a16="http://schemas.microsoft.com/office/drawing/2014/main" id="{E5547A16-8411-406B-97DF-990C0298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837" y="2562029"/>
            <a:ext cx="3845801" cy="240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09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52DF07C-7F72-4364-96A1-12533ED3488C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0648994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Contents</a:t>
            </a:r>
            <a:endParaRPr lang="ko-KR" altLang="en-US" sz="4000" dirty="0"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71B855F-21DC-4F08-BE33-B5C932A47B3B}"/>
              </a:ext>
            </a:extLst>
          </p:cNvPr>
          <p:cNvSpPr txBox="1">
            <a:spLocks/>
          </p:cNvSpPr>
          <p:nvPr/>
        </p:nvSpPr>
        <p:spPr>
          <a:xfrm>
            <a:off x="1133976" y="1110961"/>
            <a:ext cx="10648993" cy="3445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01. Overview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03. GAN</a:t>
            </a:r>
          </a:p>
        </p:txBody>
      </p:sp>
    </p:spTree>
    <p:extLst>
      <p:ext uri="{BB962C8B-B14F-4D97-AF65-F5344CB8AC3E}">
        <p14:creationId xmlns:p14="http://schemas.microsoft.com/office/powerpoint/2010/main" val="87932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78A85E-8E64-493F-A9A9-87BAD1E7DF5F}"/>
              </a:ext>
            </a:extLst>
          </p:cNvPr>
          <p:cNvCxnSpPr/>
          <p:nvPr/>
        </p:nvCxnSpPr>
        <p:spPr>
          <a:xfrm>
            <a:off x="6096000" y="918055"/>
            <a:ext cx="0" cy="570296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841A85-0A82-4F2C-83A1-0F2398C2961E}"/>
              </a:ext>
            </a:extLst>
          </p:cNvPr>
          <p:cNvSpPr txBox="1"/>
          <p:nvPr/>
        </p:nvSpPr>
        <p:spPr>
          <a:xfrm>
            <a:off x="324362" y="918054"/>
            <a:ext cx="5320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Undercomplete autoencoder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BFBAD-55F4-4D10-9610-0B4A616D0D0F}"/>
              </a:ext>
            </a:extLst>
          </p:cNvPr>
          <p:cNvSpPr txBox="1"/>
          <p:nvPr/>
        </p:nvSpPr>
        <p:spPr>
          <a:xfrm>
            <a:off x="372247" y="1457720"/>
            <a:ext cx="5602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Undercomplete means </a:t>
            </a:r>
            <a:r>
              <a:rPr lang="en-US" altLang="ko-KR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the feature space have lower dimensionality than the input space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If autoencoder use only linear activation and MSE as cost function, it is the same as </a:t>
            </a:r>
            <a:r>
              <a:rPr lang="en-US" altLang="ko-KR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PCA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295F0-C240-4167-8D54-5B9A18A78247}"/>
              </a:ext>
            </a:extLst>
          </p:cNvPr>
          <p:cNvSpPr txBox="1"/>
          <p:nvPr/>
        </p:nvSpPr>
        <p:spPr>
          <a:xfrm>
            <a:off x="6444797" y="562585"/>
            <a:ext cx="5272411" cy="184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Stacked autoencoder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A stacked autoencoder is a neural network consist several hidden layers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Can be used for pre-trained model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440745-85B2-4688-862B-8FF16588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59" y="3590913"/>
            <a:ext cx="4622706" cy="1748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001D70-8F78-4B70-847F-3D811726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97" y="5746708"/>
            <a:ext cx="5728128" cy="8021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707501-9DEC-4583-AA72-B9554ADBEFC6}"/>
              </a:ext>
            </a:extLst>
          </p:cNvPr>
          <p:cNvSpPr txBox="1"/>
          <p:nvPr/>
        </p:nvSpPr>
        <p:spPr>
          <a:xfrm>
            <a:off x="7131219" y="5778470"/>
            <a:ext cx="3961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Be careful not to be </a:t>
            </a:r>
            <a:r>
              <a:rPr lang="en-US" altLang="ko-KR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Over-fitting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D4F502-5E86-4ED1-A03F-885DDD74E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95" y="2836579"/>
            <a:ext cx="5666508" cy="27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8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78A85E-8E64-493F-A9A9-87BAD1E7DF5F}"/>
              </a:ext>
            </a:extLst>
          </p:cNvPr>
          <p:cNvCxnSpPr>
            <a:cxnSpLocks/>
          </p:cNvCxnSpPr>
          <p:nvPr/>
        </p:nvCxnSpPr>
        <p:spPr>
          <a:xfrm>
            <a:off x="6096000" y="567559"/>
            <a:ext cx="0" cy="605346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841A85-0A82-4F2C-83A1-0F2398C2961E}"/>
              </a:ext>
            </a:extLst>
          </p:cNvPr>
          <p:cNvSpPr txBox="1"/>
          <p:nvPr/>
        </p:nvSpPr>
        <p:spPr>
          <a:xfrm>
            <a:off x="324362" y="918054"/>
            <a:ext cx="5320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Undercomplete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A295F0-C240-4167-8D54-5B9A18A78247}"/>
                  </a:ext>
                </a:extLst>
              </p:cNvPr>
              <p:cNvSpPr txBox="1"/>
              <p:nvPr/>
            </p:nvSpPr>
            <p:spPr>
              <a:xfrm>
                <a:off x="324362" y="1410497"/>
                <a:ext cx="5556173" cy="1846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Weight Tying</a:t>
                </a:r>
              </a:p>
              <a:p>
                <a:pPr marL="285750" indent="-285750" algn="l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When the weight matrix in the encoding layer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𝑊</m:t>
                    </m:r>
                  </m:oMath>
                </a14:m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, </a:t>
                </a:r>
                <a:r>
                  <a:rPr lang="en-US" altLang="ko-KR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이순신 돋움체 L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이순신 돋움체 L" panose="02020603020101020101" pitchFamily="18" charset="-127"/>
                          </a:rPr>
                          <m:t>𝑾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이순신 돋움체 L" panose="02020603020101020101" pitchFamily="18" charset="-127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ko-KR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 as the weight matrix in the decoding layer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A295F0-C240-4167-8D54-5B9A18A78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62" y="1410497"/>
                <a:ext cx="5556173" cy="1846531"/>
              </a:xfrm>
              <a:prstGeom prst="rect">
                <a:avLst/>
              </a:prstGeom>
              <a:blipFill>
                <a:blip r:embed="rId2"/>
                <a:stretch>
                  <a:fillRect l="-1425" b="-4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F2E00ED-4746-44DE-89FC-C6EB596D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22" y="3784931"/>
            <a:ext cx="4903288" cy="28360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7387D0-B30C-4EA6-AB24-0B6A17CA4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925" y="3206180"/>
            <a:ext cx="1637046" cy="445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5044A7-A2A2-42B7-811C-EC740980BBFD}"/>
              </a:ext>
            </a:extLst>
          </p:cNvPr>
          <p:cNvSpPr txBox="1"/>
          <p:nvPr/>
        </p:nvSpPr>
        <p:spPr>
          <a:xfrm>
            <a:off x="6350794" y="315414"/>
            <a:ext cx="5556173" cy="101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Greedy layer-wise training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     (not used very well these days)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F89AEF-62FE-4608-8FB5-2AD025DCB8A8}"/>
              </a:ext>
            </a:extLst>
          </p:cNvPr>
          <p:cNvSpPr txBox="1"/>
          <p:nvPr/>
        </p:nvSpPr>
        <p:spPr>
          <a:xfrm>
            <a:off x="6350794" y="4575455"/>
            <a:ext cx="5556173" cy="226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Recurrent autoencoder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Regard each row as a sequence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Encoder is a Sequence-to-Vector RNN and decoder is a Vector-to-Sequence RNN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F67F32-905A-4B23-A131-622024FC1B5C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ko-KR" altLang="en-US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3BA5FE4-87C5-4808-9919-CEED0B186D33}"/>
                  </a:ext>
                </a:extLst>
              </p14:cNvPr>
              <p14:cNvContentPartPr/>
              <p14:nvPr/>
            </p14:nvContentPartPr>
            <p14:xfrm>
              <a:off x="8194384" y="1587452"/>
              <a:ext cx="367560" cy="3459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3BA5FE4-87C5-4808-9919-CEED0B186D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1384" y="1524812"/>
                <a:ext cx="4932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92004B9-1A39-46C0-BC30-73FB46819A36}"/>
                  </a:ext>
                </a:extLst>
              </p14:cNvPr>
              <p14:cNvContentPartPr/>
              <p14:nvPr/>
            </p14:nvContentPartPr>
            <p14:xfrm>
              <a:off x="8447104" y="2072372"/>
              <a:ext cx="144720" cy="414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92004B9-1A39-46C0-BC30-73FB46819A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4104" y="2009732"/>
                <a:ext cx="27036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8B6CCFD-2B4B-4FD6-997F-F121043FF677}"/>
                  </a:ext>
                </a:extLst>
              </p14:cNvPr>
              <p14:cNvContentPartPr/>
              <p14:nvPr/>
            </p14:nvContentPartPr>
            <p14:xfrm>
              <a:off x="8454664" y="2465132"/>
              <a:ext cx="80280" cy="6469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8B6CCFD-2B4B-4FD6-997F-F121043FF6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2024" y="2402492"/>
                <a:ext cx="205920" cy="7725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77A864D2-A20E-4399-99C0-E83FC6267B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4612" y="1549934"/>
            <a:ext cx="4328535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41A85-0A82-4F2C-83A1-0F2398C2961E}"/>
              </a:ext>
            </a:extLst>
          </p:cNvPr>
          <p:cNvSpPr txBox="1"/>
          <p:nvPr/>
        </p:nvSpPr>
        <p:spPr>
          <a:xfrm>
            <a:off x="324362" y="918054"/>
            <a:ext cx="5320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Undercomplete autoencoder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295F0-C240-4167-8D54-5B9A18A78247}"/>
              </a:ext>
            </a:extLst>
          </p:cNvPr>
          <p:cNvSpPr txBox="1"/>
          <p:nvPr/>
        </p:nvSpPr>
        <p:spPr>
          <a:xfrm>
            <a:off x="324362" y="1410497"/>
            <a:ext cx="5556173" cy="226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Convolutional autoencoder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Consists of convolution layers and pooling layers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Encoder reduce spatial-wise dimension (i.e. height and width) and increase depth (i.e. the number of feature maps)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5CA4B3-C8BE-45C5-8D40-09B1096C0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25" y="3806155"/>
            <a:ext cx="4677272" cy="2814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4CD79B-F8C3-4268-99E7-92B4CFC30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 r="5395"/>
          <a:stretch/>
        </p:blipFill>
        <p:spPr>
          <a:xfrm>
            <a:off x="6348427" y="1803958"/>
            <a:ext cx="5081748" cy="457952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582449A-402F-4B42-8B64-7CDE0F686718}"/>
              </a:ext>
            </a:extLst>
          </p:cNvPr>
          <p:cNvSpPr/>
          <p:nvPr/>
        </p:nvSpPr>
        <p:spPr>
          <a:xfrm>
            <a:off x="5895749" y="1445291"/>
            <a:ext cx="5987103" cy="5091768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4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D7833A-563B-4977-8328-765F88C3A137}"/>
              </a:ext>
            </a:extLst>
          </p:cNvPr>
          <p:cNvSpPr txBox="1">
            <a:spLocks/>
          </p:cNvSpPr>
          <p:nvPr/>
        </p:nvSpPr>
        <p:spPr>
          <a:xfrm>
            <a:off x="324362" y="315414"/>
            <a:ext cx="11543276" cy="60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이순신 돋움체 M" panose="02020603020101020101" pitchFamily="18" charset="-127"/>
                <a:ea typeface="이순신 돋움체 M" panose="02020603020101020101" pitchFamily="18" charset="-127"/>
              </a:rPr>
              <a:t>02. 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41A85-0A82-4F2C-83A1-0F2398C2961E}"/>
              </a:ext>
            </a:extLst>
          </p:cNvPr>
          <p:cNvSpPr txBox="1"/>
          <p:nvPr/>
        </p:nvSpPr>
        <p:spPr>
          <a:xfrm>
            <a:off x="324362" y="918054"/>
            <a:ext cx="5320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ko-KR" sz="2600" b="1" dirty="0">
                <a:solidFill>
                  <a:schemeClr val="accent1"/>
                </a:solidFill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Overcomplete autoencoder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295F0-C240-4167-8D54-5B9A18A78247}"/>
              </a:ext>
            </a:extLst>
          </p:cNvPr>
          <p:cNvSpPr txBox="1"/>
          <p:nvPr/>
        </p:nvSpPr>
        <p:spPr>
          <a:xfrm>
            <a:off x="324362" y="1410497"/>
            <a:ext cx="555617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Stacked denoising autoencoder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86BC17-3493-4680-BC93-F7CA0172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49" y="2253055"/>
            <a:ext cx="4351397" cy="268247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4EBA57-70B7-443E-87DA-CCA86BB2F794}"/>
              </a:ext>
            </a:extLst>
          </p:cNvPr>
          <p:cNvCxnSpPr>
            <a:cxnSpLocks/>
          </p:cNvCxnSpPr>
          <p:nvPr/>
        </p:nvCxnSpPr>
        <p:spPr>
          <a:xfrm>
            <a:off x="6096000" y="567559"/>
            <a:ext cx="0" cy="605346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FE1A72-B8AC-4BE9-943E-4D20D57B028D}"/>
              </a:ext>
            </a:extLst>
          </p:cNvPr>
          <p:cNvSpPr txBox="1"/>
          <p:nvPr/>
        </p:nvSpPr>
        <p:spPr>
          <a:xfrm>
            <a:off x="1623346" y="5193438"/>
            <a:ext cx="2958202" cy="1292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For data visualization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For pre-trained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이순신 돋움체 L" panose="02020603020101020101" pitchFamily="18" charset="-127"/>
                <a:ea typeface="이순신 돋움체 L" panose="02020603020101020101" pitchFamily="18" charset="-127"/>
              </a:rPr>
              <a:t>For eliminating noise</a:t>
            </a:r>
            <a:endParaRPr lang="ko-KR" altLang="en-US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803317-EEC0-4585-8256-5281A5B5832C}"/>
                  </a:ext>
                </a:extLst>
              </p:cNvPr>
              <p:cNvSpPr txBox="1"/>
              <p:nvPr/>
            </p:nvSpPr>
            <p:spPr>
              <a:xfrm>
                <a:off x="6311465" y="579629"/>
                <a:ext cx="5556173" cy="51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Sparsity Autoencoder</a:t>
                </a:r>
              </a:p>
              <a:p>
                <a:pPr marL="285750" indent="-285750" algn="l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Reduce the number of neurons which activates in coding layer (about 5% of neurons)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Use sigmoid function as activation function in coding layer</a:t>
                </a:r>
              </a:p>
              <a:p>
                <a:pPr algn="l">
                  <a:lnSpc>
                    <a:spcPct val="150000"/>
                  </a:lnSpc>
                </a:pPr>
                <a:endParaRPr lang="en-US" altLang="ko-KR" dirty="0">
                  <a:latin typeface="이순신 돋움체 L" panose="02020603020101020101" pitchFamily="18" charset="-127"/>
                  <a:ea typeface="이순신 돋움체 L" panose="02020603020101020101" pitchFamily="18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𝒍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𝟏</m:t>
                    </m:r>
                  </m:oMath>
                </a14:m>
                <a:r>
                  <a:rPr lang="en-US" altLang="ko-KR" sz="2000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 regularization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이순신 돋움체 L" panose="02020603020101020101" pitchFamily="18" charset="-127"/>
                  <a:ea typeface="이순신 돋움체 L" panose="02020603020101020101" pitchFamily="18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KL-Divergence</a:t>
                </a:r>
              </a:p>
              <a:p>
                <a:pPr algn="l">
                  <a:lnSpc>
                    <a:spcPct val="150000"/>
                  </a:lnSpc>
                </a:pPr>
                <a:endParaRPr lang="en-US" altLang="ko-KR" sz="1400" dirty="0">
                  <a:latin typeface="이순신 돋움체 L" panose="02020603020101020101" pitchFamily="18" charset="-127"/>
                  <a:ea typeface="이순신 돋움체 L" panose="02020603020101020101" pitchFamily="18" charset="-127"/>
                </a:endParaRPr>
              </a:p>
              <a:p>
                <a:pPr marL="285750" indent="-285750" algn="l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이순신 돋움체 L" panose="02020603020101020101" pitchFamily="18" charset="-127"/>
                      </a:rPr>
                      <m:t>𝜌</m:t>
                    </m:r>
                  </m:oMath>
                </a14:m>
                <a:r>
                  <a:rPr lang="en-US" altLang="ko-KR" b="1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 </a:t>
                </a:r>
                <a:r>
                  <a:rPr lang="en-US" altLang="ko-KR" dirty="0">
                    <a:latin typeface="이순신 돋움체 L" panose="02020603020101020101" pitchFamily="18" charset="-127"/>
                    <a:ea typeface="이순신 돋움체 L" panose="02020603020101020101" pitchFamily="18" charset="-127"/>
                  </a:rPr>
                  <a:t>is a the average activation of a neuron over a collections of samples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803317-EEC0-4585-8256-5281A5B58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465" y="579629"/>
                <a:ext cx="5556173" cy="5170518"/>
              </a:xfrm>
              <a:prstGeom prst="rect">
                <a:avLst/>
              </a:prstGeom>
              <a:blipFill>
                <a:blip r:embed="rId3"/>
                <a:stretch>
                  <a:fillRect l="-1425" r="-1206" b="-1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5E5F9E3E-A69D-4F29-8CB4-DC4CCDAB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835" y="3255445"/>
            <a:ext cx="2416416" cy="6776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BADC673-BC78-4235-BA4F-F8FF89102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771" y="4165820"/>
            <a:ext cx="2707291" cy="6466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87088B-BD9E-4333-AC4F-9A3ABC082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97" y="5839704"/>
            <a:ext cx="3955308" cy="6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0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이순신 돋움체 L" panose="02020603020101020101" pitchFamily="18" charset="-127"/>
            <a:ea typeface="이순신 돋움체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</TotalTime>
  <Words>804</Words>
  <Application>Microsoft Office PowerPoint</Application>
  <PresentationFormat>와이드스크린</PresentationFormat>
  <Paragraphs>144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맑은 고딕</vt:lpstr>
      <vt:lpstr>이순신 돋움체 B</vt:lpstr>
      <vt:lpstr>이순신 돋움체 L</vt:lpstr>
      <vt:lpstr>이순신 돋움체 M</vt:lpstr>
      <vt:lpstr>Arial</vt:lpstr>
      <vt:lpstr>Cambria Math</vt:lpstr>
      <vt:lpstr>Symbol</vt:lpstr>
      <vt:lpstr>Walbaum Heading</vt:lpstr>
      <vt:lpstr>Wingdings</vt:lpstr>
      <vt:lpstr>Office 테마</vt:lpstr>
      <vt:lpstr>Autoencoder and GAN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 신경망 소개</dc:title>
  <dc:creator>원 희지</dc:creator>
  <cp:lastModifiedBy>원 희지</cp:lastModifiedBy>
  <cp:revision>41</cp:revision>
  <dcterms:created xsi:type="dcterms:W3CDTF">2021-01-02T14:39:19Z</dcterms:created>
  <dcterms:modified xsi:type="dcterms:W3CDTF">2021-02-14T15:42:10Z</dcterms:modified>
</cp:coreProperties>
</file>